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DB9"/>
    <a:srgbClr val="BACE4D"/>
    <a:srgbClr val="797979"/>
    <a:srgbClr val="D0E948"/>
    <a:srgbClr val="0B506A"/>
    <a:srgbClr val="253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2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2EC4-0AF8-4534-AD96-D020D578CE3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B2E5-3447-4024-B7AD-AE53E85D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2EC4-0AF8-4534-AD96-D020D578CE3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B2E5-3447-4024-B7AD-AE53E85D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8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2EC4-0AF8-4534-AD96-D020D578CE3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B2E5-3447-4024-B7AD-AE53E85D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2EC4-0AF8-4534-AD96-D020D578CE3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B2E5-3447-4024-B7AD-AE53E85D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3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2EC4-0AF8-4534-AD96-D020D578CE3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B2E5-3447-4024-B7AD-AE53E85D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6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2EC4-0AF8-4534-AD96-D020D578CE3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B2E5-3447-4024-B7AD-AE53E85D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5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2EC4-0AF8-4534-AD96-D020D578CE3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B2E5-3447-4024-B7AD-AE53E85D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1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2EC4-0AF8-4534-AD96-D020D578CE3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B2E5-3447-4024-B7AD-AE53E85D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2EC4-0AF8-4534-AD96-D020D578CE3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B2E5-3447-4024-B7AD-AE53E85D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2EC4-0AF8-4534-AD96-D020D578CE3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B2E5-3447-4024-B7AD-AE53E85D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2EC4-0AF8-4534-AD96-D020D578CE3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B2E5-3447-4024-B7AD-AE53E85D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0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72EC4-0AF8-4534-AD96-D020D578CE3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9B2E5-3447-4024-B7AD-AE53E85D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3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2.epa.gov/sunwise/free-sun-safety-resource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DE-GRADI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40" y="0"/>
            <a:ext cx="1220614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t="26759" b="7560"/>
          <a:stretch/>
        </p:blipFill>
        <p:spPr>
          <a:xfrm>
            <a:off x="0" y="-1"/>
            <a:ext cx="12207876" cy="6858001"/>
          </a:xfrm>
          <a:prstGeom prst="rect">
            <a:avLst/>
          </a:prstGeom>
        </p:spPr>
      </p:pic>
      <p:pic>
        <p:nvPicPr>
          <p:cNvPr id="4" name="Shape 41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98" y="551744"/>
            <a:ext cx="2692402" cy="2168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-14140" y="3135607"/>
            <a:ext cx="121920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Shade </a:t>
            </a:r>
            <a:r>
              <a:rPr lang="en-US" sz="88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Foundation</a:t>
            </a:r>
          </a:p>
          <a:p>
            <a:pPr algn="ctr"/>
            <a:r>
              <a:rPr lang="en-US" sz="88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Educational Program</a:t>
            </a:r>
            <a:endParaRPr lang="en-US" sz="40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342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DE-GRADI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40" y="0"/>
            <a:ext cx="1220614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0" b="10525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6821" y="715824"/>
            <a:ext cx="9514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</a:rPr>
              <a:t>Step 3. Implementation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6638" y="2878197"/>
            <a:ext cx="924285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0" indent="-457200">
              <a:spcBef>
                <a:spcPts val="60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Make a video or brochure to share with students </a:t>
            </a:r>
            <a:b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</a:br>
            <a: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at your school</a:t>
            </a:r>
          </a:p>
          <a:p>
            <a:pPr marL="539750" lvl="0" indent="-457200">
              <a:spcBef>
                <a:spcPts val="60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Make fliers to educate others about sun safety </a:t>
            </a:r>
            <a:b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</a:br>
            <a: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and pass them out at your local pool</a:t>
            </a:r>
            <a:endParaRPr lang="en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 Neue Light"/>
              <a:cs typeface="Helvetica Neue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6638" y="2145597"/>
            <a:ext cx="820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</a:rPr>
              <a:t>Grade K - 5</a:t>
            </a:r>
            <a:endParaRPr lang="en-US" sz="1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 Neue"/>
              <a:cs typeface="Helvetica Neue"/>
            </a:endParaRPr>
          </a:p>
        </p:txBody>
      </p:sp>
      <p:pic>
        <p:nvPicPr>
          <p:cNvPr id="16" name="Shape 41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27" y="492125"/>
            <a:ext cx="1598142" cy="128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1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HADE-GRADI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40" y="0"/>
            <a:ext cx="1220614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r="767" b="31419"/>
          <a:stretch/>
        </p:blipFill>
        <p:spPr>
          <a:xfrm>
            <a:off x="0" y="1187"/>
            <a:ext cx="12192000" cy="6856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6821" y="715824"/>
            <a:ext cx="9514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</a:rPr>
              <a:t>Step 3. Implementation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6638" y="2878197"/>
            <a:ext cx="92428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0" indent="-4572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Seek permission to make a sun safety mural at your</a:t>
            </a:r>
            <a:b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</a:br>
            <a: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school or local park</a:t>
            </a:r>
          </a:p>
          <a:p>
            <a:pPr marL="539750" lvl="0" indent="-4572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Start a campaign to get more shade spaces at your </a:t>
            </a:r>
            <a:b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</a:br>
            <a: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school or local park</a:t>
            </a:r>
          </a:p>
          <a:p>
            <a:pPr marL="539750" lvl="0" indent="-4572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Raise funds to donate hats or sunglasses to your </a:t>
            </a:r>
            <a:b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</a:br>
            <a: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local clothing bank. Be sure to include sun safety educational materials for the recipients! </a:t>
            </a:r>
            <a:endParaRPr lang="en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 Neue Light"/>
              <a:cs typeface="Helvetica Neue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6638" y="2145597"/>
            <a:ext cx="820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</a:rPr>
              <a:t>Grade 6 - 8</a:t>
            </a:r>
            <a:endParaRPr lang="en-US" sz="1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 Neue"/>
              <a:cs typeface="Helvetica Neue"/>
            </a:endParaRPr>
          </a:p>
        </p:txBody>
      </p:sp>
      <p:pic>
        <p:nvPicPr>
          <p:cNvPr id="17" name="Shape 41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27" y="492125"/>
            <a:ext cx="1598142" cy="128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7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HADE-GRADI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40" y="0"/>
            <a:ext cx="1220614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6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6821" y="715824"/>
            <a:ext cx="9514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</a:rPr>
              <a:t>Step 3. Implementation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6638" y="2878197"/>
            <a:ext cx="92428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0" indent="-4572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Contact local schools to encourage them to adopt </a:t>
            </a:r>
            <a:b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</a:br>
            <a: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sun safety policies</a:t>
            </a:r>
          </a:p>
          <a:p>
            <a:pPr marL="539750" lvl="0" indent="-4572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Start a campaign to get sun safe uniforms for the </a:t>
            </a:r>
            <a:b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</a:br>
            <a: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sports teams at your school</a:t>
            </a:r>
          </a:p>
          <a:p>
            <a:pPr marL="539750" lvl="0" indent="-4572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Is there room for improvement in your state’s </a:t>
            </a:r>
            <a:b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</a:br>
            <a: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indoor tanning legislation? Write to your local </a:t>
            </a:r>
            <a:b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</a:br>
            <a: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legislators to encourage them to protect kids from </a:t>
            </a:r>
            <a:b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</a:br>
            <a:r>
              <a:rPr lang="en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harmful indoor ultraviolet rays</a:t>
            </a:r>
            <a:endParaRPr lang="en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 Neue Light"/>
              <a:cs typeface="Helvetica Neue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6638" y="2145597"/>
            <a:ext cx="820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</a:rPr>
              <a:t>Grade 9 - 12</a:t>
            </a:r>
            <a:endParaRPr lang="en-US" sz="1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 Neue"/>
              <a:cs typeface="Helvetica Neue"/>
            </a:endParaRPr>
          </a:p>
        </p:txBody>
      </p:sp>
      <p:pic>
        <p:nvPicPr>
          <p:cNvPr id="18" name="Shape 41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27" y="492125"/>
            <a:ext cx="1598142" cy="128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2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46638" y="3298321"/>
            <a:ext cx="10544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 smtClean="0">
                <a:solidFill>
                  <a:srgbClr val="0B506A"/>
                </a:solidFill>
                <a:latin typeface="Helvetica Neue Light"/>
                <a:cs typeface="Helvetica Neue Light"/>
              </a:rPr>
              <a:t>Keep track of the time you devoted to melanoma </a:t>
            </a:r>
            <a:br>
              <a:rPr lang="en" sz="2800" dirty="0" smtClean="0">
                <a:solidFill>
                  <a:srgbClr val="0B506A"/>
                </a:solidFill>
                <a:latin typeface="Helvetica Neue Light"/>
                <a:cs typeface="Helvetica Neue Light"/>
              </a:rPr>
            </a:br>
            <a:r>
              <a:rPr lang="en" sz="2800" dirty="0" smtClean="0">
                <a:solidFill>
                  <a:srgbClr val="0B506A"/>
                </a:solidFill>
                <a:latin typeface="Helvetica Neue Light"/>
                <a:cs typeface="Helvetica Neue Light"/>
              </a:rPr>
              <a:t>education and prevention by using the Shade log sheet. </a:t>
            </a:r>
            <a:br>
              <a:rPr lang="en" sz="2800" dirty="0" smtClean="0">
                <a:solidFill>
                  <a:srgbClr val="0B506A"/>
                </a:solidFill>
                <a:latin typeface="Helvetica Neue Light"/>
                <a:cs typeface="Helvetica Neue Light"/>
              </a:rPr>
            </a:br>
            <a:r>
              <a:rPr lang="en" sz="2800" dirty="0" smtClean="0">
                <a:solidFill>
                  <a:srgbClr val="0B506A"/>
                </a:solidFill>
                <a:latin typeface="Helvetica Neue Light"/>
                <a:cs typeface="Helvetica Neue Light"/>
              </a:rPr>
              <a:t>Don’t forget to share your progress along the way with </a:t>
            </a:r>
            <a:br>
              <a:rPr lang="en" sz="2800" dirty="0" smtClean="0">
                <a:solidFill>
                  <a:srgbClr val="0B506A"/>
                </a:solidFill>
                <a:latin typeface="Helvetica Neue Light"/>
                <a:cs typeface="Helvetica Neue Light"/>
              </a:rPr>
            </a:br>
            <a:r>
              <a:rPr lang="en" sz="2800" b="1" dirty="0" smtClean="0">
                <a:solidFill>
                  <a:srgbClr val="0B506A"/>
                </a:solidFill>
                <a:latin typeface="Helvetica Neue"/>
                <a:cs typeface="Helvetica Neue"/>
              </a:rPr>
              <a:t>#ShadeStory</a:t>
            </a:r>
            <a:r>
              <a:rPr lang="en" sz="2800" dirty="0" smtClean="0">
                <a:solidFill>
                  <a:srgbClr val="0B506A"/>
                </a:solidFill>
                <a:latin typeface="Helvetica Neue Light"/>
                <a:cs typeface="Helvetica Neue Light"/>
              </a:rPr>
              <a:t> and </a:t>
            </a:r>
            <a:r>
              <a:rPr lang="en" sz="2800" b="1" dirty="0" smtClean="0">
                <a:solidFill>
                  <a:srgbClr val="0B506A"/>
                </a:solidFill>
                <a:latin typeface="Helvetica Neue"/>
                <a:cs typeface="Helvetica Neue"/>
              </a:rPr>
              <a:t>#ShadeFoundation</a:t>
            </a:r>
            <a:r>
              <a:rPr lang="en" sz="2800" dirty="0" smtClean="0">
                <a:solidFill>
                  <a:srgbClr val="0B506A"/>
                </a:solidFill>
                <a:latin typeface="Helvetica Neue"/>
                <a:cs typeface="Helvetica Neue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lang="en" sz="2800" dirty="0">
              <a:solidFill>
                <a:srgbClr val="0B506A"/>
              </a:solidFill>
              <a:latin typeface="Helvetica Neue"/>
              <a:cs typeface="Helvetica Neue"/>
            </a:endParaRPr>
          </a:p>
          <a:p>
            <a:pPr>
              <a:spcBef>
                <a:spcPts val="0"/>
              </a:spcBef>
              <a:buNone/>
            </a:pPr>
            <a:r>
              <a:rPr lang="en" sz="2800" dirty="0" smtClean="0">
                <a:solidFill>
                  <a:srgbClr val="0B506A"/>
                </a:solidFill>
                <a:latin typeface="Helvetica Neue Light"/>
                <a:cs typeface="Helvetica Neue Light"/>
              </a:rPr>
              <a:t>We can’t wait to see your knowledge put to action </a:t>
            </a:r>
            <a:br>
              <a:rPr lang="en" sz="2800" dirty="0" smtClean="0">
                <a:solidFill>
                  <a:srgbClr val="0B506A"/>
                </a:solidFill>
                <a:latin typeface="Helvetica Neue Light"/>
                <a:cs typeface="Helvetica Neue Light"/>
              </a:rPr>
            </a:br>
            <a:r>
              <a:rPr lang="en" sz="2800" dirty="0" smtClean="0">
                <a:solidFill>
                  <a:srgbClr val="0B506A"/>
                </a:solidFill>
                <a:latin typeface="Helvetica Neue Light"/>
                <a:cs typeface="Helvetica Neue Light"/>
              </a:rPr>
              <a:t>to prevent melanoma in your community! </a:t>
            </a:r>
            <a:endParaRPr lang="en" sz="2800" dirty="0">
              <a:solidFill>
                <a:srgbClr val="0B506A"/>
              </a:solidFill>
              <a:latin typeface="Helvetica Neue Light"/>
              <a:cs typeface="Helvetica Neue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6822" y="814680"/>
            <a:ext cx="8546928" cy="250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300"/>
              </a:lnSpc>
            </a:pPr>
            <a:r>
              <a:rPr lang="en-US" sz="8800" dirty="0" smtClean="0">
                <a:solidFill>
                  <a:srgbClr val="0B506A"/>
                </a:solidFill>
                <a:latin typeface="Helvetica Neue Light"/>
                <a:cs typeface="Helvetica Neue Light"/>
              </a:rPr>
              <a:t>Share Your </a:t>
            </a:r>
            <a:r>
              <a:rPr lang="en-US" sz="8800" dirty="0" smtClean="0">
                <a:solidFill>
                  <a:srgbClr val="0B506A"/>
                </a:solidFill>
                <a:latin typeface="Helvetica Neue Medium"/>
                <a:cs typeface="Helvetica Neue Medium"/>
              </a:rPr>
              <a:t>Shade Story!</a:t>
            </a:r>
            <a:endParaRPr lang="en-US" sz="4000" dirty="0">
              <a:solidFill>
                <a:srgbClr val="0B506A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18" name="Shape 41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27" y="492125"/>
            <a:ext cx="1598142" cy="128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hade_instagram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211">
            <a:off x="708024" y="4889500"/>
            <a:ext cx="1409443" cy="1390650"/>
          </a:xfrm>
          <a:prstGeom prst="rect">
            <a:avLst/>
          </a:prstGeom>
        </p:spPr>
      </p:pic>
      <p:pic>
        <p:nvPicPr>
          <p:cNvPr id="3" name="Picture 2" descr="shade_twitter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870204"/>
            <a:ext cx="1466850" cy="1212596"/>
          </a:xfrm>
          <a:prstGeom prst="rect">
            <a:avLst/>
          </a:prstGeom>
        </p:spPr>
      </p:pic>
      <p:pic>
        <p:nvPicPr>
          <p:cNvPr id="4" name="Picture 3" descr="shade_fb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0" y="4822824"/>
            <a:ext cx="831850" cy="160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DE-GRADI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40" y="0"/>
            <a:ext cx="1220614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6822" y="715824"/>
            <a:ext cx="6153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FFFF"/>
                </a:solidFill>
                <a:latin typeface="Helvetica Neue Medium"/>
                <a:cs typeface="Helvetica Neue Medium"/>
              </a:rPr>
              <a:t>Welcome!</a:t>
            </a:r>
            <a:endParaRPr lang="en-US" sz="4000" dirty="0">
              <a:solidFill>
                <a:srgbClr val="FFFFFF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6639" y="2878197"/>
            <a:ext cx="79832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2400" dirty="0" smtClean="0">
                <a:solidFill>
                  <a:srgbClr val="FFFFFF"/>
                </a:solidFill>
                <a:latin typeface="Helvetica Neue Medium"/>
                <a:cs typeface="Helvetica Neue Medium"/>
              </a:rPr>
              <a:t>Thanks so much for choosing to partner with Shade </a:t>
            </a:r>
            <a:r>
              <a:rPr lang="en-US" sz="2400" dirty="0" smtClean="0">
                <a:solidFill>
                  <a:srgbClr val="FFFFFF"/>
                </a:solidFill>
                <a:latin typeface="Helvetica Neue Medium"/>
                <a:cs typeface="Helvetica Neue Medium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Helvetica Neue Medium"/>
                <a:cs typeface="Helvetica Neue Medium"/>
              </a:rPr>
            </a:br>
            <a:r>
              <a:rPr lang="en" sz="2400" dirty="0" smtClean="0">
                <a:solidFill>
                  <a:srgbClr val="FFFFFF"/>
                </a:solidFill>
                <a:latin typeface="Helvetica Neue Medium"/>
                <a:cs typeface="Helvetica Neue Medium"/>
              </a:rPr>
              <a:t>for your upcoming service project! </a:t>
            </a:r>
            <a:endParaRPr lang="en-US" sz="2400" dirty="0" smtClean="0">
              <a:solidFill>
                <a:srgbClr val="FFFFFF"/>
              </a:solidFill>
              <a:latin typeface="Helvetica Neue Medium"/>
              <a:cs typeface="Helvetica Neue Medium"/>
            </a:endParaRPr>
          </a:p>
          <a:p>
            <a:pPr lvl="0"/>
            <a:endParaRPr lang="en-US" sz="2400" dirty="0">
              <a:solidFill>
                <a:srgbClr val="FFFFFF"/>
              </a:solidFill>
              <a:latin typeface="Helvetica Neue Medium"/>
              <a:cs typeface="Helvetica Neue Medium"/>
            </a:endParaRPr>
          </a:p>
          <a:p>
            <a:pPr lvl="0"/>
            <a:r>
              <a:rPr lang="en" sz="24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Your time and energy will help to prevent melanoma by promoting education and awareness in your community. Whether you have a project in mind or are looking for </a:t>
            </a:r>
            <a:r>
              <a:rPr lang="en-US" sz="24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</a:br>
            <a:r>
              <a:rPr lang="en" sz="24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ideas, we’ve got you covered. Read on to learn </a:t>
            </a:r>
            <a:r>
              <a:rPr lang="en-US" sz="24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</a:br>
            <a:r>
              <a:rPr lang="en" sz="24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about the next steps.</a:t>
            </a:r>
            <a:endParaRPr lang="en" sz="24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2" name="Shape 41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27" y="492125"/>
            <a:ext cx="1598142" cy="128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shade_sunglass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539">
            <a:off x="9302750" y="5483225"/>
            <a:ext cx="1524000" cy="800100"/>
          </a:xfrm>
          <a:prstGeom prst="rect">
            <a:avLst/>
          </a:prstGeom>
        </p:spPr>
      </p:pic>
      <p:pic>
        <p:nvPicPr>
          <p:cNvPr id="14" name="Picture 13" descr="shade_sandal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752975"/>
            <a:ext cx="1219200" cy="1295400"/>
          </a:xfrm>
          <a:prstGeom prst="rect">
            <a:avLst/>
          </a:prstGeom>
        </p:spPr>
      </p:pic>
      <p:pic>
        <p:nvPicPr>
          <p:cNvPr id="15" name="Picture 14" descr="shade_starfis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3247596"/>
            <a:ext cx="695325" cy="664004"/>
          </a:xfrm>
          <a:prstGeom prst="rect">
            <a:avLst/>
          </a:prstGeom>
        </p:spPr>
      </p:pic>
      <p:pic>
        <p:nvPicPr>
          <p:cNvPr id="5" name="Picture 4" descr="shade_su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5" y="1241425"/>
            <a:ext cx="1435100" cy="1422400"/>
          </a:xfrm>
          <a:prstGeom prst="rect">
            <a:avLst/>
          </a:prstGeom>
        </p:spPr>
      </p:pic>
      <p:pic>
        <p:nvPicPr>
          <p:cNvPr id="16" name="Picture 15" descr="shade_sunscree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3816350"/>
            <a:ext cx="7493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098800" y="4478853"/>
            <a:ext cx="5283200" cy="2619312"/>
            <a:chOff x="82550" y="-381000"/>
            <a:chExt cx="14601190" cy="7239000"/>
          </a:xfrm>
        </p:grpSpPr>
        <p:pic>
          <p:nvPicPr>
            <p:cNvPr id="6" name="Picture 5" descr="shade_1and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50" y="0"/>
              <a:ext cx="9793739" cy="6858000"/>
            </a:xfrm>
            <a:prstGeom prst="rect">
              <a:avLst/>
            </a:prstGeom>
          </p:spPr>
        </p:pic>
        <p:pic>
          <p:nvPicPr>
            <p:cNvPr id="9" name="Picture 8" descr="shade_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435" y="-381000"/>
              <a:ext cx="4734305" cy="72390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990600" y="1296989"/>
            <a:ext cx="10210800" cy="3499181"/>
            <a:chOff x="-1" y="987672"/>
            <a:chExt cx="12192001" cy="4178124"/>
          </a:xfrm>
        </p:grpSpPr>
        <p:sp>
          <p:nvSpPr>
            <p:cNvPr id="7" name="TextBox 6"/>
            <p:cNvSpPr txBox="1"/>
            <p:nvPr/>
          </p:nvSpPr>
          <p:spPr>
            <a:xfrm>
              <a:off x="-1" y="987672"/>
              <a:ext cx="12192001" cy="341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0" b="1" dirty="0" smtClean="0">
                  <a:solidFill>
                    <a:srgbClr val="0B506A"/>
                  </a:solidFill>
                  <a:latin typeface="Helvetica Neue Medium"/>
                  <a:cs typeface="Helvetica Neue Medium"/>
                </a:rPr>
                <a:t>3 Steps</a:t>
              </a:r>
              <a:endParaRPr lang="en-US" sz="18000" dirty="0">
                <a:solidFill>
                  <a:srgbClr val="0B506A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125363" y="4063313"/>
              <a:ext cx="7933036" cy="1102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rgbClr val="0B506A"/>
                  </a:solidFill>
                  <a:latin typeface="Helvetica Neue Medium"/>
                  <a:cs typeface="Helvetica Neue Medium"/>
                </a:rPr>
                <a:t>in Service Projects</a:t>
              </a:r>
              <a:endParaRPr lang="en-US" sz="5400" dirty="0">
                <a:solidFill>
                  <a:srgbClr val="0B506A"/>
                </a:solidFill>
                <a:latin typeface="Helvetica Neue Medium"/>
                <a:cs typeface="Helvetica Neue Medium"/>
              </a:endParaRPr>
            </a:p>
          </p:txBody>
        </p:sp>
      </p:grpSp>
      <p:pic>
        <p:nvPicPr>
          <p:cNvPr id="14" name="Shape 41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27" y="492125"/>
            <a:ext cx="1598142" cy="128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4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0F8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46638" y="2878197"/>
            <a:ext cx="9242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44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Education.</a:t>
            </a:r>
            <a:endParaRPr lang="en" sz="44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6638" y="3883162"/>
            <a:ext cx="9242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28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Become a Shade star and learn about how to limit </a:t>
            </a:r>
            <a:r>
              <a:rPr lang="en-US" sz="28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</a:br>
            <a:r>
              <a:rPr lang="en" sz="28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the sun, not the fun.</a:t>
            </a:r>
            <a:endParaRPr lang="en" sz="28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6" name="Shape 41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27" y="492125"/>
            <a:ext cx="1598142" cy="128739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136822" y="715824"/>
            <a:ext cx="6153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Step 1.</a:t>
            </a:r>
            <a:endParaRPr lang="en-US" sz="4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3" name="Picture 2" descr="shade_lap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49" y="4625187"/>
            <a:ext cx="2651125" cy="1705763"/>
          </a:xfrm>
          <a:prstGeom prst="rect">
            <a:avLst/>
          </a:prstGeom>
        </p:spPr>
      </p:pic>
      <p:pic>
        <p:nvPicPr>
          <p:cNvPr id="4" name="Picture 3" descr="shade_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17" y="2111978"/>
            <a:ext cx="1987034" cy="1412272"/>
          </a:xfrm>
          <a:prstGeom prst="rect">
            <a:avLst/>
          </a:prstGeom>
        </p:spPr>
      </p:pic>
      <p:pic>
        <p:nvPicPr>
          <p:cNvPr id="5" name="Picture 4" descr="shade_app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4721225"/>
            <a:ext cx="1349375" cy="15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0F8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36822" y="715824"/>
            <a:ext cx="61536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Step 1. </a:t>
            </a:r>
            <a:br>
              <a:rPr lang="en-US" sz="5400" b="1" dirty="0" smtClean="0">
                <a:solidFill>
                  <a:schemeClr val="bg1"/>
                </a:solidFill>
                <a:latin typeface="Helvetica Neue"/>
                <a:cs typeface="Helvetica Neue"/>
              </a:rPr>
            </a:br>
            <a:r>
              <a:rPr lang="en-US" sz="5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Education</a:t>
            </a:r>
            <a:endParaRPr lang="en-US" sz="2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6638" y="2878197"/>
            <a:ext cx="8856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28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There are a lot of myths about sun safety and skin cancer out there. Before beginning your project, make sure you are an expert by prepping with the EPA’s </a:t>
            </a:r>
            <a:r>
              <a:rPr lang="en" sz="2800" u="sng" dirty="0" smtClean="0">
                <a:solidFill>
                  <a:srgbClr val="D0E948"/>
                </a:solidFill>
                <a:latin typeface="Helvetica Neue Medium"/>
                <a:cs typeface="Helvetica Neue Medium"/>
                <a:hlinkClick r:id="rId2"/>
              </a:rPr>
              <a:t>SunWise</a:t>
            </a:r>
            <a:r>
              <a:rPr lang="en" sz="28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 educational resources. We all have more to learn when it comes to staying safe in the sun, and preparing with SunWise is a Shade service project must!</a:t>
            </a:r>
            <a:endParaRPr lang="en" sz="28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4" name="Shape 41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27" y="492125"/>
            <a:ext cx="1598142" cy="128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8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BAC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46638" y="2878197"/>
            <a:ext cx="9242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4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Preparation</a:t>
            </a:r>
            <a:endParaRPr lang="en" sz="4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822" y="715824"/>
            <a:ext cx="6153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Step 2.</a:t>
            </a:r>
            <a:endParaRPr lang="en-US" sz="4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6638" y="3883162"/>
            <a:ext cx="9242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28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Get ready to translate your knowledge into action!</a:t>
            </a:r>
            <a:endParaRPr lang="en" sz="28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5" name="Shape 41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27" y="492125"/>
            <a:ext cx="1598142" cy="12873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/>
          <p:cNvGrpSpPr/>
          <p:nvPr/>
        </p:nvGrpSpPr>
        <p:grpSpPr>
          <a:xfrm>
            <a:off x="723763" y="4120386"/>
            <a:ext cx="10452238" cy="2283749"/>
            <a:chOff x="2003994" y="4532504"/>
            <a:chExt cx="8883103" cy="1940903"/>
          </a:xfrm>
        </p:grpSpPr>
        <p:pic>
          <p:nvPicPr>
            <p:cNvPr id="20" name="Picture 19" descr="shade_let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561" y="5025122"/>
              <a:ext cx="1839536" cy="1371289"/>
            </a:xfrm>
            <a:prstGeom prst="rect">
              <a:avLst/>
            </a:prstGeom>
          </p:spPr>
        </p:pic>
        <p:pic>
          <p:nvPicPr>
            <p:cNvPr id="21" name="Picture 20" descr="shade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02520">
              <a:off x="2003994" y="4532504"/>
              <a:ext cx="1501455" cy="1940903"/>
            </a:xfrm>
            <a:prstGeom prst="rect">
              <a:avLst/>
            </a:prstGeom>
          </p:spPr>
        </p:pic>
      </p:grpSp>
      <p:pic>
        <p:nvPicPr>
          <p:cNvPr id="23" name="Picture 22" descr="shade_gea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74" y="1274258"/>
            <a:ext cx="3048369" cy="234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BAC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36822" y="715824"/>
            <a:ext cx="61536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Step 2. Preparation</a:t>
            </a:r>
            <a:endParaRPr lang="en-US" sz="2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6638" y="2878197"/>
            <a:ext cx="92428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Translate your knowledge into service! Whether you are preparing informational flyers, making a poster, or making template letters to send to your school board about sun safe policies, put your SunWise expertise to work preparing to spread the word about melanoma prevention. </a:t>
            </a:r>
            <a:endParaRPr lang="en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14" name="Shape 41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27" y="492125"/>
            <a:ext cx="1598142" cy="128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9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0B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46638" y="2878197"/>
            <a:ext cx="9242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4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Implementation</a:t>
            </a:r>
            <a:endParaRPr lang="en" sz="4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822" y="715824"/>
            <a:ext cx="6153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Step 3.</a:t>
            </a:r>
            <a:endParaRPr lang="en-US" sz="4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6638" y="3883162"/>
            <a:ext cx="9242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28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Bring your project to life and share your work with </a:t>
            </a:r>
            <a:r>
              <a:rPr lang="en-US" sz="28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</a:br>
            <a:r>
              <a:rPr lang="en" sz="28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us along the way!</a:t>
            </a:r>
            <a:endParaRPr lang="en" sz="28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5" name="Shape 41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27" y="492125"/>
            <a:ext cx="1598142" cy="128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shade_speech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63" y="2144371"/>
            <a:ext cx="1617512" cy="1451226"/>
          </a:xfrm>
          <a:prstGeom prst="rect">
            <a:avLst/>
          </a:prstGeom>
        </p:spPr>
      </p:pic>
      <p:pic>
        <p:nvPicPr>
          <p:cNvPr id="3" name="Picture 2" descr="shade_lightbul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38" y="3667125"/>
            <a:ext cx="1490809" cy="24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0B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36821" y="715824"/>
            <a:ext cx="951470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Step 3. </a:t>
            </a:r>
            <a:br>
              <a:rPr lang="en-US" sz="5400" b="1" dirty="0" smtClean="0">
                <a:solidFill>
                  <a:schemeClr val="bg1"/>
                </a:solidFill>
                <a:latin typeface="Helvetica Neue"/>
                <a:cs typeface="Helvetica Neue"/>
              </a:rPr>
            </a:br>
            <a:r>
              <a:rPr lang="en-US" sz="54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Implementation</a:t>
            </a:r>
            <a:endParaRPr lang="en-US" sz="2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6638" y="2878197"/>
            <a:ext cx="83007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Spread the word about sun safety! Here are some potential project ideas. Feel free to adapt these to your age and interest, or create your own.</a:t>
            </a:r>
            <a:endParaRPr lang="en" sz="28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4" name="Shape 41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27" y="492125"/>
            <a:ext cx="1598142" cy="128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8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276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Helvetica Neue</vt:lpstr>
      <vt:lpstr>Helvetica Neue Light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Lawrence Young</cp:lastModifiedBy>
  <cp:revision>27</cp:revision>
  <dcterms:created xsi:type="dcterms:W3CDTF">2015-08-16T16:46:03Z</dcterms:created>
  <dcterms:modified xsi:type="dcterms:W3CDTF">2015-11-23T00:43:39Z</dcterms:modified>
</cp:coreProperties>
</file>